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4"/>
  </p:notesMasterIdLst>
  <p:handoutMasterIdLst>
    <p:handoutMasterId r:id="rId5"/>
  </p:handoutMasterIdLst>
  <p:sldIdLst>
    <p:sldId id="608" r:id="rId2"/>
    <p:sldId id="610" r:id="rId3"/>
  </p:sldIdLst>
  <p:sldSz cx="6858000" cy="9906000" type="A4"/>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yush Ramchandani" initials="PR" lastIdx="1" clrIdx="0">
    <p:extLst>
      <p:ext uri="{19B8F6BF-5375-455C-9EA6-DF929625EA0E}">
        <p15:presenceInfo xmlns:p15="http://schemas.microsoft.com/office/powerpoint/2012/main" userId="S::piyush.ramchandani@novadhruva.com::0e61b4e1-6ab9-4ce5-8394-39255913b298" providerId="AD"/>
      </p:ext>
    </p:extLst>
  </p:cmAuthor>
  <p:cmAuthor id="2" name="Swahum Mukherjee" initials="SM" lastIdx="1" clrIdx="1">
    <p:extLst>
      <p:ext uri="{19B8F6BF-5375-455C-9EA6-DF929625EA0E}">
        <p15:presenceInfo xmlns:p15="http://schemas.microsoft.com/office/powerpoint/2012/main" userId="S::swahum.mukherjee@novadhruva.com::795d7724-9ba4-4d0e-993f-7b5c5b14d7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AFFF"/>
    <a:srgbClr val="DAC1FF"/>
    <a:srgbClr val="A86DFF"/>
    <a:srgbClr val="6600FF"/>
    <a:srgbClr val="CC9900"/>
    <a:srgbClr val="00B050"/>
    <a:srgbClr val="AF3724"/>
    <a:srgbClr val="83291B"/>
    <a:srgbClr val="1F5187"/>
    <a:srgbClr val="FBE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D37010-7878-41BD-8C78-3F2CED7F1E7B}" v="1" dt="2023-06-10T09:38:01.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48" autoAdjust="0"/>
    <p:restoredTop sz="96357" autoAdjust="0"/>
  </p:normalViewPr>
  <p:slideViewPr>
    <p:cSldViewPr snapToGrid="0" showGuides="1">
      <p:cViewPr varScale="1">
        <p:scale>
          <a:sx n="77" d="100"/>
          <a:sy n="77" d="100"/>
        </p:scale>
        <p:origin x="3768" y="102"/>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48" d="100"/>
          <a:sy n="48" d="100"/>
        </p:scale>
        <p:origin x="2940"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shal Naik" userId="7215d082-27fa-4fe8-921b-7275d0a70ce4" providerId="ADAL" clId="{28926083-4BB4-4916-9D90-B58E8C147223}"/>
    <pc:docChg chg="modSld">
      <pc:chgData name="Vishal Naik" userId="7215d082-27fa-4fe8-921b-7275d0a70ce4" providerId="ADAL" clId="{28926083-4BB4-4916-9D90-B58E8C147223}" dt="2023-05-05T14:29:57.437" v="3" actId="20577"/>
      <pc:docMkLst>
        <pc:docMk/>
      </pc:docMkLst>
      <pc:sldChg chg="modSp mod">
        <pc:chgData name="Vishal Naik" userId="7215d082-27fa-4fe8-921b-7275d0a70ce4" providerId="ADAL" clId="{28926083-4BB4-4916-9D90-B58E8C147223}" dt="2023-05-05T14:29:57.437" v="3" actId="20577"/>
        <pc:sldMkLst>
          <pc:docMk/>
          <pc:sldMk cId="606852182" sldId="609"/>
        </pc:sldMkLst>
        <pc:spChg chg="mod">
          <ac:chgData name="Vishal Naik" userId="7215d082-27fa-4fe8-921b-7275d0a70ce4" providerId="ADAL" clId="{28926083-4BB4-4916-9D90-B58E8C147223}" dt="2023-05-05T14:29:57.437" v="3" actId="20577"/>
          <ac:spMkLst>
            <pc:docMk/>
            <pc:sldMk cId="606852182" sldId="609"/>
            <ac:spMk id="3" creationId="{F9319B2D-A6B7-7414-9362-7C4FBE5720D8}"/>
          </ac:spMkLst>
        </pc:spChg>
      </pc:sldChg>
    </pc:docChg>
  </pc:docChgLst>
  <pc:docChgLst>
    <pc:chgData name="Vishal Naik" userId="7215d082-27fa-4fe8-921b-7275d0a70ce4" providerId="ADAL" clId="{B6D37010-7878-41BD-8C78-3F2CED7F1E7B}"/>
    <pc:docChg chg="undo custSel addSld delSld modSld">
      <pc:chgData name="Vishal Naik" userId="7215d082-27fa-4fe8-921b-7275d0a70ce4" providerId="ADAL" clId="{B6D37010-7878-41BD-8C78-3F2CED7F1E7B}" dt="2023-06-10T09:38:21.548" v="8" actId="2696"/>
      <pc:docMkLst>
        <pc:docMk/>
      </pc:docMkLst>
      <pc:sldChg chg="add del">
        <pc:chgData name="Vishal Naik" userId="7215d082-27fa-4fe8-921b-7275d0a70ce4" providerId="ADAL" clId="{B6D37010-7878-41BD-8C78-3F2CED7F1E7B}" dt="2023-06-10T09:38:01.575" v="1"/>
        <pc:sldMkLst>
          <pc:docMk/>
          <pc:sldMk cId="3597143771" sldId="608"/>
        </pc:sldMkLst>
      </pc:sldChg>
      <pc:sldChg chg="modSp del mod">
        <pc:chgData name="Vishal Naik" userId="7215d082-27fa-4fe8-921b-7275d0a70ce4" providerId="ADAL" clId="{B6D37010-7878-41BD-8C78-3F2CED7F1E7B}" dt="2023-06-10T09:38:21.548" v="8" actId="2696"/>
        <pc:sldMkLst>
          <pc:docMk/>
          <pc:sldMk cId="1619675505" sldId="609"/>
        </pc:sldMkLst>
        <pc:spChg chg="mod">
          <ac:chgData name="Vishal Naik" userId="7215d082-27fa-4fe8-921b-7275d0a70ce4" providerId="ADAL" clId="{B6D37010-7878-41BD-8C78-3F2CED7F1E7B}" dt="2023-06-10T09:38:04.460" v="3" actId="1076"/>
          <ac:spMkLst>
            <pc:docMk/>
            <pc:sldMk cId="1619675505" sldId="609"/>
            <ac:spMk id="3" creationId="{F9319B2D-A6B7-7414-9362-7C4FBE5720D8}"/>
          </ac:spMkLst>
        </pc:spChg>
      </pc:sldChg>
      <pc:sldChg chg="modSp add mod">
        <pc:chgData name="Vishal Naik" userId="7215d082-27fa-4fe8-921b-7275d0a70ce4" providerId="ADAL" clId="{B6D37010-7878-41BD-8C78-3F2CED7F1E7B}" dt="2023-06-10T09:38:14.348" v="7" actId="20577"/>
        <pc:sldMkLst>
          <pc:docMk/>
          <pc:sldMk cId="1813405013" sldId="610"/>
        </pc:sldMkLst>
        <pc:spChg chg="mod">
          <ac:chgData name="Vishal Naik" userId="7215d082-27fa-4fe8-921b-7275d0a70ce4" providerId="ADAL" clId="{B6D37010-7878-41BD-8C78-3F2CED7F1E7B}" dt="2023-06-10T09:38:14.348" v="7" actId="20577"/>
          <ac:spMkLst>
            <pc:docMk/>
            <pc:sldMk cId="1813405013" sldId="610"/>
            <ac:spMk id="3" creationId="{F9319B2D-A6B7-7414-9362-7C4FBE5720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E908B2-8227-4458-A532-394FA5250797}"/>
              </a:ext>
            </a:extLst>
          </p:cNvPr>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EE63E1B-49C3-4968-85FD-718BD526EF7F}"/>
              </a:ext>
            </a:extLst>
          </p:cNvPr>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1416D3FF-1063-4832-855F-A84E1227C48C}" type="datetimeFigureOut">
              <a:rPr lang="en-US" smtClean="0"/>
              <a:t>10-Jun-23</a:t>
            </a:fld>
            <a:endParaRPr lang="en-US" dirty="0"/>
          </a:p>
        </p:txBody>
      </p:sp>
      <p:sp>
        <p:nvSpPr>
          <p:cNvPr id="4" name="Footer Placeholder 3">
            <a:extLst>
              <a:ext uri="{FF2B5EF4-FFF2-40B4-BE49-F238E27FC236}">
                <a16:creationId xmlns:a16="http://schemas.microsoft.com/office/drawing/2014/main" id="{BE0CD91E-75E2-4EFC-B7AC-E442CE3C7694}"/>
              </a:ext>
            </a:extLst>
          </p:cNvPr>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5A8B6F1-A4EA-4B77-B85E-33B715EEFC19}"/>
              </a:ext>
            </a:extLst>
          </p:cNvPr>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ACE08ABA-1AC1-4E63-A3D0-DEBE0004ED69}" type="slidenum">
              <a:rPr lang="en-US" smtClean="0"/>
              <a:t>‹#›</a:t>
            </a:fld>
            <a:endParaRPr lang="en-US" dirty="0"/>
          </a:p>
        </p:txBody>
      </p:sp>
    </p:spTree>
    <p:extLst>
      <p:ext uri="{BB962C8B-B14F-4D97-AF65-F5344CB8AC3E}">
        <p14:creationId xmlns:p14="http://schemas.microsoft.com/office/powerpoint/2010/main" val="765587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D26A4A03-3F0D-460B-9C4B-0106278387A0}" type="datetimeFigureOut">
              <a:rPr lang="en-US" smtClean="0"/>
              <a:t>10-Jun-23</a:t>
            </a:fld>
            <a:endParaRPr lang="en-US" dirty="0"/>
          </a:p>
        </p:txBody>
      </p:sp>
      <p:sp>
        <p:nvSpPr>
          <p:cNvPr id="4" name="Slide Image Placeholder 3"/>
          <p:cNvSpPr>
            <a:spLocks noGrp="1" noRot="1" noChangeAspect="1"/>
          </p:cNvSpPr>
          <p:nvPr>
            <p:ph type="sldImg" idx="2"/>
          </p:nvPr>
        </p:nvSpPr>
        <p:spPr>
          <a:xfrm>
            <a:off x="2243138" y="1243013"/>
            <a:ext cx="2324100" cy="33559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333F1D19-10F9-4FB5-8540-46B278663E6C}" type="slidenum">
              <a:rPr lang="en-US" smtClean="0"/>
              <a:t>‹#›</a:t>
            </a:fld>
            <a:endParaRPr lang="en-US" dirty="0"/>
          </a:p>
        </p:txBody>
      </p:sp>
    </p:spTree>
    <p:extLst>
      <p:ext uri="{BB962C8B-B14F-4D97-AF65-F5344CB8AC3E}">
        <p14:creationId xmlns:p14="http://schemas.microsoft.com/office/powerpoint/2010/main" val="1516213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Header and Footer Duplicate">
    <p:spTree>
      <p:nvGrpSpPr>
        <p:cNvPr id="1" name=""/>
        <p:cNvGrpSpPr/>
        <p:nvPr/>
      </p:nvGrpSpPr>
      <p:grpSpPr>
        <a:xfrm>
          <a:off x="0" y="0"/>
          <a:ext cx="0" cy="0"/>
          <a:chOff x="0" y="0"/>
          <a:chExt cx="0" cy="0"/>
        </a:xfrm>
      </p:grpSpPr>
      <p:sp>
        <p:nvSpPr>
          <p:cNvPr id="2" name="Title 1"/>
          <p:cNvSpPr>
            <a:spLocks noGrp="1"/>
          </p:cNvSpPr>
          <p:nvPr>
            <p:ph type="title"/>
          </p:nvPr>
        </p:nvSpPr>
        <p:spPr>
          <a:xfrm>
            <a:off x="1088053" y="3"/>
            <a:ext cx="5670152" cy="1027490"/>
          </a:xfrm>
          <a:prstGeom prst="rect">
            <a:avLst/>
          </a:prstGeom>
        </p:spPr>
        <p:txBody>
          <a:bodyPr lIns="0" anchor="b">
            <a:normAutofit/>
          </a:bodyPr>
          <a:lstStyle>
            <a:lvl1pPr>
              <a:defRPr sz="2200" b="1">
                <a:solidFill>
                  <a:srgbClr val="AF3724"/>
                </a:solidFill>
                <a:latin typeface="Calibri Light" panose="020F0302020204030204" pitchFamily="34" charset="0"/>
                <a:cs typeface="Calibri Light" panose="020F0302020204030204" pitchFamily="34" charset="0"/>
              </a:defRPr>
            </a:lvl1pPr>
          </a:lstStyle>
          <a:p>
            <a:endParaRPr lang="en-US" dirty="0"/>
          </a:p>
        </p:txBody>
      </p:sp>
      <p:cxnSp>
        <p:nvCxnSpPr>
          <p:cNvPr id="7" name="Straight Connector 6">
            <a:extLst>
              <a:ext uri="{FF2B5EF4-FFF2-40B4-BE49-F238E27FC236}">
                <a16:creationId xmlns:a16="http://schemas.microsoft.com/office/drawing/2014/main" id="{BAFB18B6-1D66-4414-A862-6BFF23A3CCAD}"/>
              </a:ext>
            </a:extLst>
          </p:cNvPr>
          <p:cNvCxnSpPr/>
          <p:nvPr userDrawn="1"/>
        </p:nvCxnSpPr>
        <p:spPr>
          <a:xfrm>
            <a:off x="75179" y="9446249"/>
            <a:ext cx="6710289" cy="0"/>
          </a:xfrm>
          <a:prstGeom prst="line">
            <a:avLst/>
          </a:prstGeom>
          <a:ln>
            <a:solidFill>
              <a:srgbClr val="AF3724"/>
            </a:solidFill>
          </a:ln>
        </p:spPr>
        <p:style>
          <a:lnRef idx="1">
            <a:schemeClr val="accent1"/>
          </a:lnRef>
          <a:fillRef idx="0">
            <a:schemeClr val="accent1"/>
          </a:fillRef>
          <a:effectRef idx="0">
            <a:schemeClr val="accent1"/>
          </a:effectRef>
          <a:fontRef idx="minor">
            <a:schemeClr val="tx1"/>
          </a:fontRef>
        </p:style>
      </p:cxnSp>
      <p:sp>
        <p:nvSpPr>
          <p:cNvPr id="10" name="Line 155">
            <a:extLst>
              <a:ext uri="{FF2B5EF4-FFF2-40B4-BE49-F238E27FC236}">
                <a16:creationId xmlns:a16="http://schemas.microsoft.com/office/drawing/2014/main" id="{315853F2-DFB4-4173-8266-9BF0CBFED23F}"/>
              </a:ext>
            </a:extLst>
          </p:cNvPr>
          <p:cNvSpPr>
            <a:spLocks noChangeShapeType="1"/>
          </p:cNvSpPr>
          <p:nvPr userDrawn="1"/>
        </p:nvSpPr>
        <p:spPr bwMode="auto">
          <a:xfrm>
            <a:off x="1088055" y="1034367"/>
            <a:ext cx="5697415" cy="0"/>
          </a:xfrm>
          <a:prstGeom prst="line">
            <a:avLst/>
          </a:prstGeom>
          <a:noFill/>
          <a:ln w="22225">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endParaRPr lang="en-US" sz="1246" dirty="0"/>
          </a:p>
        </p:txBody>
      </p:sp>
      <p:sp>
        <p:nvSpPr>
          <p:cNvPr id="12" name="Content Placeholder 7">
            <a:extLst>
              <a:ext uri="{FF2B5EF4-FFF2-40B4-BE49-F238E27FC236}">
                <a16:creationId xmlns:a16="http://schemas.microsoft.com/office/drawing/2014/main" id="{35E08E54-4C17-4C66-9A1B-11FA0AF51CD0}"/>
              </a:ext>
            </a:extLst>
          </p:cNvPr>
          <p:cNvSpPr>
            <a:spLocks noGrp="1"/>
          </p:cNvSpPr>
          <p:nvPr>
            <p:ph sz="quarter" idx="13" hasCustomPrompt="1"/>
          </p:nvPr>
        </p:nvSpPr>
        <p:spPr>
          <a:xfrm>
            <a:off x="1088048" y="1101705"/>
            <a:ext cx="5669940" cy="341632"/>
          </a:xfrm>
          <a:prstGeom prst="rect">
            <a:avLst/>
          </a:prstGeom>
        </p:spPr>
        <p:txBody>
          <a:bodyPr lIns="0">
            <a:spAutoFit/>
          </a:bodyPr>
          <a:lstStyle>
            <a:lvl1pPr marL="0" indent="0">
              <a:buNone/>
              <a:defRPr sz="1800" b="0">
                <a:solidFill>
                  <a:srgbClr val="0B5087"/>
                </a:solidFill>
              </a:defRPr>
            </a:lvl1pPr>
            <a:lvl2pPr marL="316493" indent="0">
              <a:buNone/>
              <a:defRPr/>
            </a:lvl2pPr>
            <a:lvl3pPr marL="632986" indent="0">
              <a:buNone/>
              <a:defRPr/>
            </a:lvl3pPr>
            <a:lvl4pPr marL="949480" indent="0">
              <a:buNone/>
              <a:defRPr/>
            </a:lvl4pPr>
            <a:lvl5pPr marL="1265972" indent="0">
              <a:buNone/>
              <a:defRPr/>
            </a:lvl5pPr>
          </a:lstStyle>
          <a:p>
            <a:pPr lvl="0"/>
            <a:r>
              <a:rPr lang="en-US" dirty="0"/>
              <a:t>Dummy Text</a:t>
            </a:r>
          </a:p>
        </p:txBody>
      </p:sp>
      <p:sp>
        <p:nvSpPr>
          <p:cNvPr id="13" name="Rectangle 153">
            <a:extLst>
              <a:ext uri="{FF2B5EF4-FFF2-40B4-BE49-F238E27FC236}">
                <a16:creationId xmlns:a16="http://schemas.microsoft.com/office/drawing/2014/main" id="{34D748A3-1F01-416D-8FAC-227FB7B17A7E}"/>
              </a:ext>
            </a:extLst>
          </p:cNvPr>
          <p:cNvSpPr>
            <a:spLocks noChangeArrowheads="1"/>
          </p:cNvSpPr>
          <p:nvPr userDrawn="1"/>
        </p:nvSpPr>
        <p:spPr bwMode="auto">
          <a:xfrm>
            <a:off x="863695" y="440469"/>
            <a:ext cx="76933" cy="589315"/>
          </a:xfrm>
          <a:prstGeom prst="rect">
            <a:avLst/>
          </a:prstGeom>
          <a:solidFill>
            <a:srgbClr val="1F5187"/>
          </a:solidFill>
          <a:ln>
            <a:noFill/>
          </a:ln>
          <a:effectLst/>
        </p:spPr>
        <p:txBody>
          <a:bodyPr wrap="none" anchor="ctr"/>
          <a:lstStyle/>
          <a:p>
            <a:endParaRPr lang="en-US" altLang="en-US" sz="1246" dirty="0"/>
          </a:p>
        </p:txBody>
      </p:sp>
      <p:sp>
        <p:nvSpPr>
          <p:cNvPr id="15" name="Slide Number Placeholder 5">
            <a:extLst>
              <a:ext uri="{FF2B5EF4-FFF2-40B4-BE49-F238E27FC236}">
                <a16:creationId xmlns:a16="http://schemas.microsoft.com/office/drawing/2014/main" id="{CF505AAE-F585-4BB5-8AAE-A545EFC4998F}"/>
              </a:ext>
            </a:extLst>
          </p:cNvPr>
          <p:cNvSpPr>
            <a:spLocks noGrp="1"/>
          </p:cNvSpPr>
          <p:nvPr>
            <p:ph type="sldNum" sz="quarter" idx="12"/>
          </p:nvPr>
        </p:nvSpPr>
        <p:spPr>
          <a:xfrm>
            <a:off x="3165236" y="9519744"/>
            <a:ext cx="1543050" cy="311223"/>
          </a:xfrm>
          <a:prstGeom prst="rect">
            <a:avLst/>
          </a:prstGeom>
        </p:spPr>
        <p:txBody>
          <a:bodyPr/>
          <a:lstStyle>
            <a:lvl1pPr algn="ctr">
              <a:defRPr/>
            </a:lvl1pPr>
          </a:lstStyle>
          <a:p>
            <a:fld id="{17F110E1-5233-4890-ACE1-38EAD7B982F7}" type="slidenum">
              <a:rPr lang="en-US" smtClean="0"/>
              <a:pPr/>
              <a:t>‹#›</a:t>
            </a:fld>
            <a:endParaRPr lang="en-US" dirty="0"/>
          </a:p>
        </p:txBody>
      </p:sp>
      <p:sp>
        <p:nvSpPr>
          <p:cNvPr id="9" name="TextBox 8">
            <a:extLst>
              <a:ext uri="{FF2B5EF4-FFF2-40B4-BE49-F238E27FC236}">
                <a16:creationId xmlns:a16="http://schemas.microsoft.com/office/drawing/2014/main" id="{48E6B6D1-EEBB-47EF-92AF-9B2D6884EAA2}"/>
              </a:ext>
            </a:extLst>
          </p:cNvPr>
          <p:cNvSpPr txBox="1"/>
          <p:nvPr userDrawn="1"/>
        </p:nvSpPr>
        <p:spPr>
          <a:xfrm rot="18900000">
            <a:off x="1773024" y="4633269"/>
            <a:ext cx="4108882" cy="1200329"/>
          </a:xfrm>
          <a:prstGeom prst="rect">
            <a:avLst/>
          </a:prstGeom>
          <a:noFill/>
        </p:spPr>
        <p:txBody>
          <a:bodyPr wrap="none" rtlCol="0">
            <a:spAutoFit/>
          </a:bodyPr>
          <a:lstStyle/>
          <a:p>
            <a:pPr algn="ctr"/>
            <a:r>
              <a:rPr lang="en-IN" sz="7200" b="0" dirty="0">
                <a:solidFill>
                  <a:schemeClr val="accent4">
                    <a:lumMod val="20000"/>
                    <a:lumOff val="80000"/>
                  </a:schemeClr>
                </a:solidFill>
              </a:rPr>
              <a:t>NovaaOne</a:t>
            </a:r>
          </a:p>
        </p:txBody>
      </p:sp>
      <p:pic>
        <p:nvPicPr>
          <p:cNvPr id="14" name="Picture 13" descr="Logo, company name&#10;&#10;Description automatically generated">
            <a:extLst>
              <a:ext uri="{FF2B5EF4-FFF2-40B4-BE49-F238E27FC236}">
                <a16:creationId xmlns:a16="http://schemas.microsoft.com/office/drawing/2014/main" id="{4BF7DBA9-A527-BF14-BC86-25B9E6B1A09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99" t="43246" r="15778" b="43246"/>
          <a:stretch/>
        </p:blipFill>
        <p:spPr>
          <a:xfrm>
            <a:off x="75179" y="9569969"/>
            <a:ext cx="1759430" cy="231970"/>
          </a:xfrm>
          <a:prstGeom prst="rect">
            <a:avLst/>
          </a:prstGeom>
        </p:spPr>
      </p:pic>
    </p:spTree>
    <p:extLst>
      <p:ext uri="{BB962C8B-B14F-4D97-AF65-F5344CB8AC3E}">
        <p14:creationId xmlns:p14="http://schemas.microsoft.com/office/powerpoint/2010/main" val="171039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Header and Footer Duplicate">
    <p:spTree>
      <p:nvGrpSpPr>
        <p:cNvPr id="1" name=""/>
        <p:cNvGrpSpPr/>
        <p:nvPr/>
      </p:nvGrpSpPr>
      <p:grpSpPr>
        <a:xfrm>
          <a:off x="0" y="0"/>
          <a:ext cx="0" cy="0"/>
          <a:chOff x="0" y="0"/>
          <a:chExt cx="0" cy="0"/>
        </a:xfrm>
      </p:grpSpPr>
      <p:sp>
        <p:nvSpPr>
          <p:cNvPr id="10" name="Line 155">
            <a:extLst>
              <a:ext uri="{FF2B5EF4-FFF2-40B4-BE49-F238E27FC236}">
                <a16:creationId xmlns:a16="http://schemas.microsoft.com/office/drawing/2014/main" id="{315853F2-DFB4-4173-8266-9BF0CBFED23F}"/>
              </a:ext>
            </a:extLst>
          </p:cNvPr>
          <p:cNvSpPr>
            <a:spLocks noChangeShapeType="1"/>
          </p:cNvSpPr>
          <p:nvPr userDrawn="1"/>
        </p:nvSpPr>
        <p:spPr bwMode="auto">
          <a:xfrm>
            <a:off x="1088055" y="1034367"/>
            <a:ext cx="5697415" cy="0"/>
          </a:xfrm>
          <a:prstGeom prst="line">
            <a:avLst/>
          </a:prstGeom>
          <a:noFill/>
          <a:ln w="22225">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endParaRPr lang="en-US" sz="1246" dirty="0"/>
          </a:p>
        </p:txBody>
      </p:sp>
      <p:sp>
        <p:nvSpPr>
          <p:cNvPr id="12" name="Content Placeholder 7">
            <a:extLst>
              <a:ext uri="{FF2B5EF4-FFF2-40B4-BE49-F238E27FC236}">
                <a16:creationId xmlns:a16="http://schemas.microsoft.com/office/drawing/2014/main" id="{35E08E54-4C17-4C66-9A1B-11FA0AF51CD0}"/>
              </a:ext>
            </a:extLst>
          </p:cNvPr>
          <p:cNvSpPr>
            <a:spLocks noGrp="1"/>
          </p:cNvSpPr>
          <p:nvPr>
            <p:ph sz="quarter" idx="13" hasCustomPrompt="1"/>
          </p:nvPr>
        </p:nvSpPr>
        <p:spPr>
          <a:xfrm>
            <a:off x="1088048" y="1101705"/>
            <a:ext cx="5669940" cy="341632"/>
          </a:xfrm>
          <a:prstGeom prst="rect">
            <a:avLst/>
          </a:prstGeom>
        </p:spPr>
        <p:txBody>
          <a:bodyPr lIns="0">
            <a:spAutoFit/>
          </a:bodyPr>
          <a:lstStyle>
            <a:lvl1pPr marL="0" indent="0">
              <a:buNone/>
              <a:defRPr sz="1800" b="0">
                <a:solidFill>
                  <a:srgbClr val="0B5087"/>
                </a:solidFill>
              </a:defRPr>
            </a:lvl1pPr>
            <a:lvl2pPr marL="316493" indent="0">
              <a:buNone/>
              <a:defRPr/>
            </a:lvl2pPr>
            <a:lvl3pPr marL="632986" indent="0">
              <a:buNone/>
              <a:defRPr/>
            </a:lvl3pPr>
            <a:lvl4pPr marL="949480" indent="0">
              <a:buNone/>
              <a:defRPr/>
            </a:lvl4pPr>
            <a:lvl5pPr marL="1265972" indent="0">
              <a:buNone/>
              <a:defRPr/>
            </a:lvl5pPr>
          </a:lstStyle>
          <a:p>
            <a:pPr lvl="0"/>
            <a:r>
              <a:rPr lang="en-US" dirty="0"/>
              <a:t>Dummy Text</a:t>
            </a:r>
          </a:p>
        </p:txBody>
      </p:sp>
      <p:sp>
        <p:nvSpPr>
          <p:cNvPr id="13" name="Rectangle 153">
            <a:extLst>
              <a:ext uri="{FF2B5EF4-FFF2-40B4-BE49-F238E27FC236}">
                <a16:creationId xmlns:a16="http://schemas.microsoft.com/office/drawing/2014/main" id="{34D748A3-1F01-416D-8FAC-227FB7B17A7E}"/>
              </a:ext>
            </a:extLst>
          </p:cNvPr>
          <p:cNvSpPr>
            <a:spLocks noChangeArrowheads="1"/>
          </p:cNvSpPr>
          <p:nvPr userDrawn="1"/>
        </p:nvSpPr>
        <p:spPr bwMode="auto">
          <a:xfrm>
            <a:off x="863695" y="440469"/>
            <a:ext cx="76933" cy="589315"/>
          </a:xfrm>
          <a:prstGeom prst="rect">
            <a:avLst/>
          </a:prstGeom>
          <a:solidFill>
            <a:srgbClr val="1F5187"/>
          </a:solidFill>
          <a:ln>
            <a:noFill/>
          </a:ln>
          <a:effectLst/>
        </p:spPr>
        <p:txBody>
          <a:bodyPr wrap="none" anchor="ctr"/>
          <a:lstStyle/>
          <a:p>
            <a:endParaRPr lang="en-US" altLang="en-US" sz="1246" dirty="0"/>
          </a:p>
        </p:txBody>
      </p:sp>
      <p:sp>
        <p:nvSpPr>
          <p:cNvPr id="15" name="Slide Number Placeholder 5">
            <a:extLst>
              <a:ext uri="{FF2B5EF4-FFF2-40B4-BE49-F238E27FC236}">
                <a16:creationId xmlns:a16="http://schemas.microsoft.com/office/drawing/2014/main" id="{CF505AAE-F585-4BB5-8AAE-A545EFC4998F}"/>
              </a:ext>
            </a:extLst>
          </p:cNvPr>
          <p:cNvSpPr>
            <a:spLocks noGrp="1"/>
          </p:cNvSpPr>
          <p:nvPr>
            <p:ph type="sldNum" sz="quarter" idx="12"/>
          </p:nvPr>
        </p:nvSpPr>
        <p:spPr>
          <a:xfrm>
            <a:off x="3165236" y="9519744"/>
            <a:ext cx="1543050" cy="311223"/>
          </a:xfrm>
          <a:prstGeom prst="rect">
            <a:avLst/>
          </a:prstGeom>
        </p:spPr>
        <p:txBody>
          <a:bodyPr/>
          <a:lstStyle>
            <a:lvl1pPr algn="ctr">
              <a:defRPr/>
            </a:lvl1pPr>
          </a:lstStyle>
          <a:p>
            <a:fld id="{17F110E1-5233-4890-ACE1-38EAD7B982F7}" type="slidenum">
              <a:rPr lang="en-US" smtClean="0"/>
              <a:pPr/>
              <a:t>‹#›</a:t>
            </a:fld>
            <a:endParaRPr lang="en-US" dirty="0"/>
          </a:p>
        </p:txBody>
      </p:sp>
      <p:sp>
        <p:nvSpPr>
          <p:cNvPr id="5" name="Rectangle 5">
            <a:extLst>
              <a:ext uri="{FF2B5EF4-FFF2-40B4-BE49-F238E27FC236}">
                <a16:creationId xmlns:a16="http://schemas.microsoft.com/office/drawing/2014/main" id="{39B6C0D2-562E-4FB0-A2E9-65B62716C241}"/>
              </a:ext>
            </a:extLst>
          </p:cNvPr>
          <p:cNvSpPr>
            <a:spLocks noChangeArrowheads="1"/>
          </p:cNvSpPr>
          <p:nvPr userDrawn="1"/>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3984089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7_Header and Footer Duplicate">
    <p:spTree>
      <p:nvGrpSpPr>
        <p:cNvPr id="1" name=""/>
        <p:cNvGrpSpPr/>
        <p:nvPr/>
      </p:nvGrpSpPr>
      <p:grpSpPr>
        <a:xfrm>
          <a:off x="0" y="0"/>
          <a:ext cx="0" cy="0"/>
          <a:chOff x="0" y="0"/>
          <a:chExt cx="0" cy="0"/>
        </a:xfrm>
      </p:grpSpPr>
      <p:sp>
        <p:nvSpPr>
          <p:cNvPr id="10" name="Line 155">
            <a:extLst>
              <a:ext uri="{FF2B5EF4-FFF2-40B4-BE49-F238E27FC236}">
                <a16:creationId xmlns:a16="http://schemas.microsoft.com/office/drawing/2014/main" id="{315853F2-DFB4-4173-8266-9BF0CBFED23F}"/>
              </a:ext>
            </a:extLst>
          </p:cNvPr>
          <p:cNvSpPr>
            <a:spLocks noChangeShapeType="1"/>
          </p:cNvSpPr>
          <p:nvPr userDrawn="1"/>
        </p:nvSpPr>
        <p:spPr bwMode="auto">
          <a:xfrm>
            <a:off x="1088055" y="1034367"/>
            <a:ext cx="5697415" cy="0"/>
          </a:xfrm>
          <a:prstGeom prst="line">
            <a:avLst/>
          </a:prstGeom>
          <a:noFill/>
          <a:ln w="22225">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endParaRPr lang="en-US" sz="1246" dirty="0"/>
          </a:p>
        </p:txBody>
      </p:sp>
      <p:sp>
        <p:nvSpPr>
          <p:cNvPr id="12" name="Content Placeholder 7">
            <a:extLst>
              <a:ext uri="{FF2B5EF4-FFF2-40B4-BE49-F238E27FC236}">
                <a16:creationId xmlns:a16="http://schemas.microsoft.com/office/drawing/2014/main" id="{35E08E54-4C17-4C66-9A1B-11FA0AF51CD0}"/>
              </a:ext>
            </a:extLst>
          </p:cNvPr>
          <p:cNvSpPr>
            <a:spLocks noGrp="1"/>
          </p:cNvSpPr>
          <p:nvPr>
            <p:ph sz="quarter" idx="13" hasCustomPrompt="1"/>
          </p:nvPr>
        </p:nvSpPr>
        <p:spPr>
          <a:xfrm>
            <a:off x="1088048" y="1101705"/>
            <a:ext cx="5669940" cy="341632"/>
          </a:xfrm>
          <a:prstGeom prst="rect">
            <a:avLst/>
          </a:prstGeom>
        </p:spPr>
        <p:txBody>
          <a:bodyPr lIns="0">
            <a:spAutoFit/>
          </a:bodyPr>
          <a:lstStyle>
            <a:lvl1pPr marL="0" indent="0">
              <a:buNone/>
              <a:defRPr sz="1800" b="0">
                <a:solidFill>
                  <a:srgbClr val="0B5087"/>
                </a:solidFill>
              </a:defRPr>
            </a:lvl1pPr>
            <a:lvl2pPr marL="316493" indent="0">
              <a:buNone/>
              <a:defRPr/>
            </a:lvl2pPr>
            <a:lvl3pPr marL="632986" indent="0">
              <a:buNone/>
              <a:defRPr/>
            </a:lvl3pPr>
            <a:lvl4pPr marL="949480" indent="0">
              <a:buNone/>
              <a:defRPr/>
            </a:lvl4pPr>
            <a:lvl5pPr marL="1265972" indent="0">
              <a:buNone/>
              <a:defRPr/>
            </a:lvl5pPr>
          </a:lstStyle>
          <a:p>
            <a:pPr lvl="0"/>
            <a:r>
              <a:rPr lang="en-US" dirty="0"/>
              <a:t>Dummy Text</a:t>
            </a:r>
          </a:p>
        </p:txBody>
      </p:sp>
      <p:sp>
        <p:nvSpPr>
          <p:cNvPr id="13" name="Rectangle 153">
            <a:extLst>
              <a:ext uri="{FF2B5EF4-FFF2-40B4-BE49-F238E27FC236}">
                <a16:creationId xmlns:a16="http://schemas.microsoft.com/office/drawing/2014/main" id="{34D748A3-1F01-416D-8FAC-227FB7B17A7E}"/>
              </a:ext>
            </a:extLst>
          </p:cNvPr>
          <p:cNvSpPr>
            <a:spLocks noChangeArrowheads="1"/>
          </p:cNvSpPr>
          <p:nvPr userDrawn="1"/>
        </p:nvSpPr>
        <p:spPr bwMode="auto">
          <a:xfrm>
            <a:off x="863695" y="440469"/>
            <a:ext cx="76933" cy="589315"/>
          </a:xfrm>
          <a:prstGeom prst="rect">
            <a:avLst/>
          </a:prstGeom>
          <a:solidFill>
            <a:srgbClr val="1F5187"/>
          </a:solidFill>
          <a:ln>
            <a:noFill/>
          </a:ln>
          <a:effectLst/>
        </p:spPr>
        <p:txBody>
          <a:bodyPr wrap="none" anchor="ctr"/>
          <a:lstStyle/>
          <a:p>
            <a:endParaRPr lang="en-US" altLang="en-US" sz="1246" dirty="0"/>
          </a:p>
        </p:txBody>
      </p:sp>
      <p:sp>
        <p:nvSpPr>
          <p:cNvPr id="5" name="Rectangle 5">
            <a:extLst>
              <a:ext uri="{FF2B5EF4-FFF2-40B4-BE49-F238E27FC236}">
                <a16:creationId xmlns:a16="http://schemas.microsoft.com/office/drawing/2014/main" id="{39B6C0D2-562E-4FB0-A2E9-65B62716C241}"/>
              </a:ext>
            </a:extLst>
          </p:cNvPr>
          <p:cNvSpPr>
            <a:spLocks noChangeArrowheads="1"/>
          </p:cNvSpPr>
          <p:nvPr userDrawn="1"/>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422738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4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8CD58EC-57D0-4352-99D6-9A9471E44901}"/>
              </a:ext>
            </a:extLst>
          </p:cNvPr>
          <p:cNvSpPr/>
          <p:nvPr userDrawn="1"/>
        </p:nvSpPr>
        <p:spPr>
          <a:xfrm>
            <a:off x="936201" y="3782305"/>
            <a:ext cx="5849268" cy="1991308"/>
          </a:xfrm>
          <a:prstGeom prst="rect">
            <a:avLst/>
          </a:prstGeom>
          <a:solidFill>
            <a:srgbClr val="B7D2E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6" dirty="0"/>
          </a:p>
        </p:txBody>
      </p:sp>
      <p:sp>
        <p:nvSpPr>
          <p:cNvPr id="2" name="Title 1"/>
          <p:cNvSpPr>
            <a:spLocks noGrp="1"/>
          </p:cNvSpPr>
          <p:nvPr>
            <p:ph type="title" hasCustomPrompt="1"/>
          </p:nvPr>
        </p:nvSpPr>
        <p:spPr>
          <a:xfrm>
            <a:off x="986597" y="4264217"/>
            <a:ext cx="5230320" cy="1027490"/>
          </a:xfrm>
          <a:prstGeom prst="rect">
            <a:avLst/>
          </a:prstGeom>
        </p:spPr>
        <p:txBody>
          <a:bodyPr anchor="ctr"/>
          <a:lstStyle>
            <a:lvl1pPr>
              <a:defRPr>
                <a:solidFill>
                  <a:srgbClr val="AF3724"/>
                </a:solidFill>
              </a:defRPr>
            </a:lvl1pPr>
          </a:lstStyle>
          <a:p>
            <a:r>
              <a:rPr lang="en-US" dirty="0"/>
              <a:t>Section Divider Title</a:t>
            </a:r>
          </a:p>
        </p:txBody>
      </p:sp>
      <p:sp>
        <p:nvSpPr>
          <p:cNvPr id="8" name="Rectangle 153">
            <a:extLst>
              <a:ext uri="{FF2B5EF4-FFF2-40B4-BE49-F238E27FC236}">
                <a16:creationId xmlns:a16="http://schemas.microsoft.com/office/drawing/2014/main" id="{BCA2CE0B-668C-4559-A93E-E54482D391A6}"/>
              </a:ext>
            </a:extLst>
          </p:cNvPr>
          <p:cNvSpPr>
            <a:spLocks noChangeArrowheads="1"/>
          </p:cNvSpPr>
          <p:nvPr userDrawn="1"/>
        </p:nvSpPr>
        <p:spPr bwMode="auto">
          <a:xfrm>
            <a:off x="860234" y="1266246"/>
            <a:ext cx="75966" cy="7660640"/>
          </a:xfrm>
          <a:prstGeom prst="rect">
            <a:avLst/>
          </a:prstGeom>
          <a:solidFill>
            <a:srgbClr val="0B5087"/>
          </a:solidFill>
          <a:ln>
            <a:solidFill>
              <a:srgbClr val="1F5187"/>
            </a:solidFill>
          </a:ln>
          <a:effectLst/>
        </p:spPr>
        <p:txBody>
          <a:bodyPr wrap="none" anchor="ctr"/>
          <a:lstStyle/>
          <a:p>
            <a:endParaRPr lang="en-US" altLang="en-US" sz="1246" dirty="0"/>
          </a:p>
        </p:txBody>
      </p:sp>
    </p:spTree>
    <p:extLst>
      <p:ext uri="{BB962C8B-B14F-4D97-AF65-F5344CB8AC3E}">
        <p14:creationId xmlns:p14="http://schemas.microsoft.com/office/powerpoint/2010/main" val="3046717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4_Header and Footer Duplicate">
    <p:spTree>
      <p:nvGrpSpPr>
        <p:cNvPr id="1" name=""/>
        <p:cNvGrpSpPr/>
        <p:nvPr/>
      </p:nvGrpSpPr>
      <p:grpSpPr>
        <a:xfrm>
          <a:off x="0" y="0"/>
          <a:ext cx="0" cy="0"/>
          <a:chOff x="0" y="0"/>
          <a:chExt cx="0" cy="0"/>
        </a:xfrm>
      </p:grpSpPr>
      <p:sp>
        <p:nvSpPr>
          <p:cNvPr id="10" name="Line 155">
            <a:extLst>
              <a:ext uri="{FF2B5EF4-FFF2-40B4-BE49-F238E27FC236}">
                <a16:creationId xmlns:a16="http://schemas.microsoft.com/office/drawing/2014/main" id="{315853F2-DFB4-4173-8266-9BF0CBFED23F}"/>
              </a:ext>
            </a:extLst>
          </p:cNvPr>
          <p:cNvSpPr>
            <a:spLocks noChangeShapeType="1"/>
          </p:cNvSpPr>
          <p:nvPr userDrawn="1"/>
        </p:nvSpPr>
        <p:spPr bwMode="auto">
          <a:xfrm>
            <a:off x="1088055" y="1034367"/>
            <a:ext cx="5697415" cy="0"/>
          </a:xfrm>
          <a:prstGeom prst="line">
            <a:avLst/>
          </a:prstGeom>
          <a:noFill/>
          <a:ln w="22225">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endParaRPr lang="en-US" sz="1246" dirty="0"/>
          </a:p>
        </p:txBody>
      </p:sp>
      <p:sp>
        <p:nvSpPr>
          <p:cNvPr id="12" name="Content Placeholder 7">
            <a:extLst>
              <a:ext uri="{FF2B5EF4-FFF2-40B4-BE49-F238E27FC236}">
                <a16:creationId xmlns:a16="http://schemas.microsoft.com/office/drawing/2014/main" id="{35E08E54-4C17-4C66-9A1B-11FA0AF51CD0}"/>
              </a:ext>
            </a:extLst>
          </p:cNvPr>
          <p:cNvSpPr>
            <a:spLocks noGrp="1"/>
          </p:cNvSpPr>
          <p:nvPr>
            <p:ph sz="quarter" idx="13" hasCustomPrompt="1"/>
          </p:nvPr>
        </p:nvSpPr>
        <p:spPr>
          <a:xfrm>
            <a:off x="1088048" y="1101705"/>
            <a:ext cx="5669940" cy="341632"/>
          </a:xfrm>
          <a:prstGeom prst="rect">
            <a:avLst/>
          </a:prstGeom>
        </p:spPr>
        <p:txBody>
          <a:bodyPr lIns="0">
            <a:spAutoFit/>
          </a:bodyPr>
          <a:lstStyle>
            <a:lvl1pPr marL="0" indent="0">
              <a:buNone/>
              <a:defRPr sz="1800" b="0">
                <a:solidFill>
                  <a:srgbClr val="0B5087"/>
                </a:solidFill>
              </a:defRPr>
            </a:lvl1pPr>
            <a:lvl2pPr marL="316493" indent="0">
              <a:buNone/>
              <a:defRPr/>
            </a:lvl2pPr>
            <a:lvl3pPr marL="632986" indent="0">
              <a:buNone/>
              <a:defRPr/>
            </a:lvl3pPr>
            <a:lvl4pPr marL="949480" indent="0">
              <a:buNone/>
              <a:defRPr/>
            </a:lvl4pPr>
            <a:lvl5pPr marL="1265972" indent="0">
              <a:buNone/>
              <a:defRPr/>
            </a:lvl5pPr>
          </a:lstStyle>
          <a:p>
            <a:pPr lvl="0"/>
            <a:r>
              <a:rPr lang="en-US" dirty="0"/>
              <a:t>Dummy Text</a:t>
            </a:r>
          </a:p>
        </p:txBody>
      </p:sp>
      <p:sp>
        <p:nvSpPr>
          <p:cNvPr id="13" name="Rectangle 153">
            <a:extLst>
              <a:ext uri="{FF2B5EF4-FFF2-40B4-BE49-F238E27FC236}">
                <a16:creationId xmlns:a16="http://schemas.microsoft.com/office/drawing/2014/main" id="{34D748A3-1F01-416D-8FAC-227FB7B17A7E}"/>
              </a:ext>
            </a:extLst>
          </p:cNvPr>
          <p:cNvSpPr>
            <a:spLocks noChangeArrowheads="1"/>
          </p:cNvSpPr>
          <p:nvPr userDrawn="1"/>
        </p:nvSpPr>
        <p:spPr bwMode="auto">
          <a:xfrm>
            <a:off x="863695" y="440469"/>
            <a:ext cx="76933" cy="589315"/>
          </a:xfrm>
          <a:prstGeom prst="rect">
            <a:avLst/>
          </a:prstGeom>
          <a:solidFill>
            <a:srgbClr val="1F5187"/>
          </a:solidFill>
          <a:ln>
            <a:noFill/>
          </a:ln>
          <a:effectLst/>
        </p:spPr>
        <p:txBody>
          <a:bodyPr wrap="none" anchor="ctr"/>
          <a:lstStyle/>
          <a:p>
            <a:endParaRPr lang="en-US" altLang="en-US" sz="1246" dirty="0"/>
          </a:p>
        </p:txBody>
      </p:sp>
      <p:sp>
        <p:nvSpPr>
          <p:cNvPr id="5" name="Rectangle 5">
            <a:extLst>
              <a:ext uri="{FF2B5EF4-FFF2-40B4-BE49-F238E27FC236}">
                <a16:creationId xmlns:a16="http://schemas.microsoft.com/office/drawing/2014/main" id="{39B6C0D2-562E-4FB0-A2E9-65B62716C241}"/>
              </a:ext>
            </a:extLst>
          </p:cNvPr>
          <p:cNvSpPr>
            <a:spLocks noChangeArrowheads="1"/>
          </p:cNvSpPr>
          <p:nvPr userDrawn="1"/>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41073950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10-Jun-23</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F110E1-5233-4890-ACE1-38EAD7B982F7}" type="slidenum">
              <a:rPr lang="en-US" smtClean="0"/>
              <a:pPr/>
              <a:t>‹#›</a:t>
            </a:fld>
            <a:endParaRPr lang="en-US" dirty="0"/>
          </a:p>
        </p:txBody>
      </p:sp>
      <p:cxnSp>
        <p:nvCxnSpPr>
          <p:cNvPr id="7" name="Straight Connector 6">
            <a:extLst>
              <a:ext uri="{FF2B5EF4-FFF2-40B4-BE49-F238E27FC236}">
                <a16:creationId xmlns:a16="http://schemas.microsoft.com/office/drawing/2014/main" id="{4722DA99-71CB-432A-A92B-342627085226}"/>
              </a:ext>
            </a:extLst>
          </p:cNvPr>
          <p:cNvCxnSpPr/>
          <p:nvPr userDrawn="1"/>
        </p:nvCxnSpPr>
        <p:spPr>
          <a:xfrm>
            <a:off x="75179" y="9446249"/>
            <a:ext cx="6710289" cy="0"/>
          </a:xfrm>
          <a:prstGeom prst="line">
            <a:avLst/>
          </a:prstGeom>
          <a:ln>
            <a:solidFill>
              <a:srgbClr val="B12E16"/>
            </a:solidFill>
          </a:ln>
        </p:spPr>
        <p:style>
          <a:lnRef idx="1">
            <a:schemeClr val="accent1"/>
          </a:lnRef>
          <a:fillRef idx="0">
            <a:schemeClr val="accent1"/>
          </a:fillRef>
          <a:effectRef idx="0">
            <a:schemeClr val="accent1"/>
          </a:effectRef>
          <a:fontRef idx="minor">
            <a:schemeClr val="tx1"/>
          </a:fontRef>
        </p:style>
      </p:cxnSp>
      <p:sp>
        <p:nvSpPr>
          <p:cNvPr id="8" name="Line 155">
            <a:extLst>
              <a:ext uri="{FF2B5EF4-FFF2-40B4-BE49-F238E27FC236}">
                <a16:creationId xmlns:a16="http://schemas.microsoft.com/office/drawing/2014/main" id="{E517A168-7378-47BB-BDCD-77E035517563}"/>
              </a:ext>
            </a:extLst>
          </p:cNvPr>
          <p:cNvSpPr>
            <a:spLocks noChangeShapeType="1"/>
          </p:cNvSpPr>
          <p:nvPr userDrawn="1"/>
        </p:nvSpPr>
        <p:spPr bwMode="auto">
          <a:xfrm>
            <a:off x="1088055" y="1034367"/>
            <a:ext cx="5697415" cy="0"/>
          </a:xfrm>
          <a:prstGeom prst="line">
            <a:avLst/>
          </a:prstGeom>
          <a:noFill/>
          <a:ln w="22225">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endParaRPr lang="en-US" sz="1246" dirty="0"/>
          </a:p>
        </p:txBody>
      </p:sp>
      <p:sp>
        <p:nvSpPr>
          <p:cNvPr id="9" name="Rectangle 153">
            <a:extLst>
              <a:ext uri="{FF2B5EF4-FFF2-40B4-BE49-F238E27FC236}">
                <a16:creationId xmlns:a16="http://schemas.microsoft.com/office/drawing/2014/main" id="{B8424893-1F9B-4C05-A869-A06AF97B321A}"/>
              </a:ext>
            </a:extLst>
          </p:cNvPr>
          <p:cNvSpPr>
            <a:spLocks noChangeArrowheads="1"/>
          </p:cNvSpPr>
          <p:nvPr userDrawn="1"/>
        </p:nvSpPr>
        <p:spPr bwMode="auto">
          <a:xfrm>
            <a:off x="863695" y="440469"/>
            <a:ext cx="76933" cy="589315"/>
          </a:xfrm>
          <a:prstGeom prst="rect">
            <a:avLst/>
          </a:prstGeom>
          <a:solidFill>
            <a:srgbClr val="0B5087"/>
          </a:solidFill>
          <a:ln>
            <a:noFill/>
          </a:ln>
          <a:effectLst/>
        </p:spPr>
        <p:txBody>
          <a:bodyPr wrap="none" anchor="ctr"/>
          <a:lstStyle/>
          <a:p>
            <a:endParaRPr lang="en-US" altLang="en-US" sz="1246" dirty="0"/>
          </a:p>
        </p:txBody>
      </p:sp>
      <p:sp>
        <p:nvSpPr>
          <p:cNvPr id="11" name="Content Placeholder 4">
            <a:extLst>
              <a:ext uri="{FF2B5EF4-FFF2-40B4-BE49-F238E27FC236}">
                <a16:creationId xmlns:a16="http://schemas.microsoft.com/office/drawing/2014/main" id="{32404604-8972-45BE-A1CA-98CA693B1E2E}"/>
              </a:ext>
            </a:extLst>
          </p:cNvPr>
          <p:cNvSpPr txBox="1">
            <a:spLocks/>
          </p:cNvSpPr>
          <p:nvPr userDrawn="1"/>
        </p:nvSpPr>
        <p:spPr>
          <a:xfrm>
            <a:off x="1088050" y="2391658"/>
            <a:ext cx="5697415" cy="65925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000" b="0" kern="1200" smtClean="0">
                <a:solidFill>
                  <a:srgbClr val="0B508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400" kern="120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400" kern="120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85" dirty="0">
                <a:solidFill>
                  <a:schemeClr val="bg2">
                    <a:lumMod val="25000"/>
                  </a:schemeClr>
                </a:solidFill>
              </a:rPr>
              <a:t>Edit Master text styles</a:t>
            </a:r>
          </a:p>
          <a:p>
            <a:pPr lvl="1"/>
            <a:r>
              <a:rPr lang="en-US" sz="1246" dirty="0">
                <a:solidFill>
                  <a:schemeClr val="bg2">
                    <a:lumMod val="25000"/>
                  </a:schemeClr>
                </a:solidFill>
              </a:rPr>
              <a:t>Second level</a:t>
            </a:r>
          </a:p>
          <a:p>
            <a:pPr lvl="2"/>
            <a:r>
              <a:rPr lang="en-US" sz="1108" dirty="0">
                <a:solidFill>
                  <a:schemeClr val="bg2">
                    <a:lumMod val="25000"/>
                  </a:schemeClr>
                </a:solidFill>
              </a:rPr>
              <a:t>Third level</a:t>
            </a:r>
          </a:p>
          <a:p>
            <a:pPr lvl="3"/>
            <a:r>
              <a:rPr lang="en-US" sz="969" dirty="0">
                <a:solidFill>
                  <a:schemeClr val="bg2">
                    <a:lumMod val="25000"/>
                  </a:schemeClr>
                </a:solidFill>
              </a:rPr>
              <a:t>Fourth level</a:t>
            </a:r>
          </a:p>
          <a:p>
            <a:pPr lvl="4"/>
            <a:r>
              <a:rPr lang="en-US" sz="969" dirty="0">
                <a:solidFill>
                  <a:schemeClr val="bg2">
                    <a:lumMod val="25000"/>
                  </a:schemeClr>
                </a:solidFill>
              </a:rPr>
              <a:t>Fifth level</a:t>
            </a:r>
          </a:p>
        </p:txBody>
      </p:sp>
    </p:spTree>
    <p:extLst>
      <p:ext uri="{BB962C8B-B14F-4D97-AF65-F5344CB8AC3E}">
        <p14:creationId xmlns:p14="http://schemas.microsoft.com/office/powerpoint/2010/main" val="1733652660"/>
      </p:ext>
    </p:extLst>
  </p:cSld>
  <p:clrMap bg1="lt1" tx1="dk1" bg2="lt2" tx2="dk2" accent1="accent1" accent2="accent2" accent3="accent3" accent4="accent4" accent5="accent5" accent6="accent6" hlink="hlink" folHlink="folHlink"/>
  <p:sldLayoutIdLst>
    <p:sldLayoutId id="2147483751" r:id="rId1"/>
    <p:sldLayoutId id="2147483757" r:id="rId2"/>
    <p:sldLayoutId id="2147483761" r:id="rId3"/>
    <p:sldLayoutId id="2147483784" r:id="rId4"/>
    <p:sldLayoutId id="2147483798"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950" userDrawn="1">
          <p15:clr>
            <a:srgbClr val="F26B43"/>
          </p15:clr>
        </p15:guide>
        <p15:guide id="2" pos="683" userDrawn="1">
          <p15:clr>
            <a:srgbClr val="F26B43"/>
          </p15:clr>
        </p15:guide>
        <p15:guide id="3" pos="50" userDrawn="1">
          <p15:clr>
            <a:srgbClr val="F26B43"/>
          </p15:clr>
        </p15:guide>
        <p15:guide id="4" pos="4274" userDrawn="1">
          <p15:clr>
            <a:srgbClr val="F26B43"/>
          </p15:clr>
        </p15:guide>
        <p15:guide id="5" pos="586" userDrawn="1">
          <p15:clr>
            <a:srgbClr val="F26B43"/>
          </p15:clr>
        </p15:guide>
        <p15:guide id="6" orient="horz" pos="1261" userDrawn="1">
          <p15:clr>
            <a:srgbClr val="F26B43"/>
          </p15:clr>
        </p15:guide>
        <p15:guide id="7" pos="2411" userDrawn="1">
          <p15:clr>
            <a:srgbClr val="F26B43"/>
          </p15:clr>
        </p15:guide>
        <p15:guide id="8" pos="2544" userDrawn="1">
          <p15:clr>
            <a:srgbClr val="F26B43"/>
          </p15:clr>
        </p15:guide>
        <p15:guide id="9" orient="horz" pos="3595" userDrawn="1">
          <p15:clr>
            <a:srgbClr val="F26B43"/>
          </p15:clr>
        </p15:guide>
        <p15:guide id="10" orient="horz" pos="5659" userDrawn="1">
          <p15:clr>
            <a:srgbClr val="F26B43"/>
          </p15:clr>
        </p15:guide>
        <p15:guide id="11" orient="horz" pos="1440" userDrawn="1">
          <p15:clr>
            <a:srgbClr val="F26B43"/>
          </p15:clr>
        </p15:guide>
        <p15:guide id="12" orient="horz" pos="3768" userDrawn="1">
          <p15:clr>
            <a:srgbClr val="F26B43"/>
          </p15:clr>
        </p15:guide>
        <p15:guide id="13" orient="horz" pos="3328" userDrawn="1">
          <p15:clr>
            <a:srgbClr val="F26B43"/>
          </p15:clr>
        </p15:guide>
        <p15:guide id="14" pos="1900" userDrawn="1">
          <p15:clr>
            <a:srgbClr val="F26B43"/>
          </p15:clr>
        </p15:guide>
        <p15:guide id="15" pos="3119" userDrawn="1">
          <p15:clr>
            <a:srgbClr val="F26B43"/>
          </p15:clr>
        </p15:guide>
        <p15:guide id="16" pos="1836" userDrawn="1">
          <p15:clr>
            <a:srgbClr val="F26B43"/>
          </p15:clr>
        </p15:guide>
        <p15:guide id="17" pos="305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773B-F6A6-49D1-AD59-2DA29DFF1780}"/>
              </a:ext>
            </a:extLst>
          </p:cNvPr>
          <p:cNvSpPr>
            <a:spLocks noGrp="1"/>
          </p:cNvSpPr>
          <p:nvPr>
            <p:ph type="title"/>
          </p:nvPr>
        </p:nvSpPr>
        <p:spPr/>
        <p:txBody>
          <a:bodyPr/>
          <a:lstStyle/>
          <a:p>
            <a:r>
              <a:rPr lang="en-US" dirty="0"/>
              <a:t>Our Views</a:t>
            </a:r>
          </a:p>
        </p:txBody>
      </p:sp>
      <p:sp>
        <p:nvSpPr>
          <p:cNvPr id="5" name="Slide Number Placeholder 4">
            <a:extLst>
              <a:ext uri="{FF2B5EF4-FFF2-40B4-BE49-F238E27FC236}">
                <a16:creationId xmlns:a16="http://schemas.microsoft.com/office/drawing/2014/main" id="{7AC3871C-5E28-402F-9D80-4BB349EB868C}"/>
              </a:ext>
            </a:extLst>
          </p:cNvPr>
          <p:cNvSpPr>
            <a:spLocks noGrp="1"/>
          </p:cNvSpPr>
          <p:nvPr>
            <p:ph type="sldNum" sz="quarter" idx="12"/>
          </p:nvPr>
        </p:nvSpPr>
        <p:spPr/>
        <p:txBody>
          <a:bodyPr/>
          <a:lstStyle/>
          <a:p>
            <a:fld id="{17F110E1-5233-4890-ACE1-38EAD7B982F7}" type="slidenum">
              <a:rPr lang="en-US" smtClean="0"/>
              <a:pPr/>
              <a:t>1</a:t>
            </a:fld>
            <a:endParaRPr lang="en-US" dirty="0"/>
          </a:p>
        </p:txBody>
      </p:sp>
      <p:sp>
        <p:nvSpPr>
          <p:cNvPr id="4" name="Content Placeholder 3">
            <a:extLst>
              <a:ext uri="{FF2B5EF4-FFF2-40B4-BE49-F238E27FC236}">
                <a16:creationId xmlns:a16="http://schemas.microsoft.com/office/drawing/2014/main" id="{AC3A4CF5-47F4-4CAB-8586-1CB537CA88B7}"/>
              </a:ext>
            </a:extLst>
          </p:cNvPr>
          <p:cNvSpPr>
            <a:spLocks noGrp="1"/>
          </p:cNvSpPr>
          <p:nvPr>
            <p:ph sz="quarter" idx="13"/>
          </p:nvPr>
        </p:nvSpPr>
        <p:spPr>
          <a:xfrm>
            <a:off x="1088048" y="1101705"/>
            <a:ext cx="5669940" cy="590931"/>
          </a:xfrm>
        </p:spPr>
        <p:txBody>
          <a:bodyPr/>
          <a:lstStyle/>
          <a:p>
            <a:r>
              <a:rPr lang="en-US" dirty="0"/>
              <a:t>Focus on domestic savings to reduce our dependency on foreign capital!</a:t>
            </a:r>
          </a:p>
        </p:txBody>
      </p:sp>
      <p:sp>
        <p:nvSpPr>
          <p:cNvPr id="3" name="Rectangle 2">
            <a:extLst>
              <a:ext uri="{FF2B5EF4-FFF2-40B4-BE49-F238E27FC236}">
                <a16:creationId xmlns:a16="http://schemas.microsoft.com/office/drawing/2014/main" id="{F9319B2D-A6B7-7414-9362-7C4FBE5720D8}"/>
              </a:ext>
            </a:extLst>
          </p:cNvPr>
          <p:cNvSpPr/>
          <p:nvPr/>
        </p:nvSpPr>
        <p:spPr>
          <a:xfrm>
            <a:off x="1092129" y="2016893"/>
            <a:ext cx="5665859" cy="72439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18288" rIns="0" bIns="18288" rtlCol="0" anchor="t">
            <a:spAutoFit/>
          </a:bodyPr>
          <a:lstStyle/>
          <a:p>
            <a:pPr algn="just">
              <a:lnSpc>
                <a:spcPct val="110000"/>
              </a:lnSpc>
              <a:spcBef>
                <a:spcPts val="400"/>
              </a:spcBef>
              <a:spcAft>
                <a:spcPts val="400"/>
              </a:spcAft>
            </a:pPr>
            <a:r>
              <a:rPr lang="en-US" sz="1100" spc="-10" dirty="0">
                <a:solidFill>
                  <a:schemeClr val="bg2">
                    <a:lumMod val="25000"/>
                  </a:schemeClr>
                </a:solidFill>
              </a:rPr>
              <a:t>In the last 15 years, Foreign Direct Investment (FDI) in the country has been in the range of 1.5% to 2.5% of GDP. Since 2010, we have received over USD500 bn of FDI. Additionally, there has been very robust Foreign Portfolio Investor (FPI) flows also. While on the one hand foreign capital is important for the growth of our country, on the other it underscores our dependence on it and the associated vulnerability. Foreign capital flows are opportunistic and influenced by external circumstances, many of which are beyond our control. Last year, we have seen FPIs pull out significantly from Indian capital market, which could have impacted the market stability. At such a time, domestic investors are the ones who supported the market. So, what is the alternative to dependence on foreign capital.</a:t>
            </a:r>
          </a:p>
          <a:p>
            <a:pPr algn="just">
              <a:lnSpc>
                <a:spcPct val="110000"/>
              </a:lnSpc>
              <a:spcBef>
                <a:spcPts val="400"/>
              </a:spcBef>
              <a:spcAft>
                <a:spcPts val="400"/>
              </a:spcAft>
            </a:pPr>
            <a:r>
              <a:rPr lang="en-US" sz="1100" spc="-10" dirty="0">
                <a:solidFill>
                  <a:schemeClr val="bg2">
                    <a:lumMod val="25000"/>
                  </a:schemeClr>
                </a:solidFill>
              </a:rPr>
              <a:t>Various studies suggest that for a nation to move from developing to developed category significant domestic support is required. If history is our teacher, most nations have followed this strategy. They have built an eco-system of improving domestic savings and channelizing it for nation building. According to the renowned economist John M. Keynes, domestic saving triggers a positive effect on the economic growth of any nation. The simple explanation is that the resources provided by the saving practices allow adequate investment in physical and human capital, which increases productivity levels and, therefore, total production.</a:t>
            </a:r>
          </a:p>
          <a:p>
            <a:pPr algn="just">
              <a:lnSpc>
                <a:spcPct val="110000"/>
              </a:lnSpc>
              <a:spcBef>
                <a:spcPts val="400"/>
              </a:spcBef>
              <a:spcAft>
                <a:spcPts val="400"/>
              </a:spcAft>
            </a:pPr>
            <a:r>
              <a:rPr lang="en-US" sz="1100" spc="-10" dirty="0">
                <a:solidFill>
                  <a:schemeClr val="bg2">
                    <a:lumMod val="25000"/>
                  </a:schemeClr>
                </a:solidFill>
              </a:rPr>
              <a:t>Historically, America was known for its culture of value creation and was infamous for realizing every penny’s worth. A similar trajectory has been followed by several other economies where domestic savings have contributed to their economic growth. As an example, China has a high savings rate supported by households which has contributed to its’ economic growth and has helped fund investments and entrepreneurial activities. Japan and South Korea have long been recognized for their emphasis on saving and long-term financial planning. Japan for example, runs the largest postal, banking and insurance service under the name of Japan Postal Group which is the largest holder of personal savings in the world and channeled these savings to fund projects at a very low cost of capital. </a:t>
            </a:r>
          </a:p>
          <a:p>
            <a:pPr algn="just">
              <a:lnSpc>
                <a:spcPct val="110000"/>
              </a:lnSpc>
              <a:spcBef>
                <a:spcPts val="400"/>
              </a:spcBef>
              <a:spcAft>
                <a:spcPts val="400"/>
              </a:spcAft>
            </a:pPr>
            <a:r>
              <a:rPr lang="en-US" sz="1100" spc="-10" dirty="0">
                <a:solidFill>
                  <a:schemeClr val="bg2">
                    <a:lumMod val="25000"/>
                  </a:schemeClr>
                </a:solidFill>
              </a:rPr>
              <a:t>The other nation which is very focused on the domestic saving is Singapore which has a compulsory savings system called the Central Provident Fund (CPF), this requires individuals to contribute a portion of their income towards retirement, healthcare, and housing. This system has helped foster a culture of saving and long-term financial planning among Singaporeans.</a:t>
            </a:r>
          </a:p>
          <a:p>
            <a:pPr algn="just">
              <a:lnSpc>
                <a:spcPct val="110000"/>
              </a:lnSpc>
              <a:spcBef>
                <a:spcPts val="400"/>
              </a:spcBef>
              <a:spcAft>
                <a:spcPts val="400"/>
              </a:spcAft>
            </a:pPr>
            <a:r>
              <a:rPr lang="en-US" sz="1100" spc="-10" dirty="0">
                <a:solidFill>
                  <a:schemeClr val="bg2">
                    <a:lumMod val="25000"/>
                  </a:schemeClr>
                </a:solidFill>
              </a:rPr>
              <a:t>Even Middle Eastern countries, with abundance of oil wealth, maintain sovereign wealth funds to accumulate and invest surplus revenues. This has helped them in securing their economies and diversifying their sources of income beyond oil.</a:t>
            </a:r>
          </a:p>
          <a:p>
            <a:pPr algn="just">
              <a:lnSpc>
                <a:spcPct val="110000"/>
              </a:lnSpc>
              <a:spcBef>
                <a:spcPts val="400"/>
              </a:spcBef>
              <a:spcAft>
                <a:spcPts val="400"/>
              </a:spcAft>
            </a:pPr>
            <a:r>
              <a:rPr lang="en-US" sz="1100" spc="-10" dirty="0">
                <a:solidFill>
                  <a:schemeClr val="bg2">
                    <a:lumMod val="25000"/>
                  </a:schemeClr>
                </a:solidFill>
              </a:rPr>
              <a:t>Taking a leaf out of these learnings, we should focus on strengthening our domestic savings and channelizing it for nation building. I have a couple of suggestions towards this, the first being to encourage our people to go back to basics - live a life of simple living and high thinking. Indians were known to live frugally and reverting back to this philosophy will leave sufficient resources for savings. We must once again target a higher Gross Domestic Savings to GDP.</a:t>
            </a:r>
          </a:p>
        </p:txBody>
      </p:sp>
    </p:spTree>
    <p:extLst>
      <p:ext uri="{BB962C8B-B14F-4D97-AF65-F5344CB8AC3E}">
        <p14:creationId xmlns:p14="http://schemas.microsoft.com/office/powerpoint/2010/main" val="359714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773B-F6A6-49D1-AD59-2DA29DFF1780}"/>
              </a:ext>
            </a:extLst>
          </p:cNvPr>
          <p:cNvSpPr>
            <a:spLocks noGrp="1"/>
          </p:cNvSpPr>
          <p:nvPr>
            <p:ph type="title"/>
          </p:nvPr>
        </p:nvSpPr>
        <p:spPr/>
        <p:txBody>
          <a:bodyPr/>
          <a:lstStyle/>
          <a:p>
            <a:r>
              <a:rPr lang="en-US" dirty="0"/>
              <a:t>Our Views</a:t>
            </a:r>
          </a:p>
        </p:txBody>
      </p:sp>
      <p:sp>
        <p:nvSpPr>
          <p:cNvPr id="5" name="Slide Number Placeholder 4">
            <a:extLst>
              <a:ext uri="{FF2B5EF4-FFF2-40B4-BE49-F238E27FC236}">
                <a16:creationId xmlns:a16="http://schemas.microsoft.com/office/drawing/2014/main" id="{7AC3871C-5E28-402F-9D80-4BB349EB868C}"/>
              </a:ext>
            </a:extLst>
          </p:cNvPr>
          <p:cNvSpPr>
            <a:spLocks noGrp="1"/>
          </p:cNvSpPr>
          <p:nvPr>
            <p:ph type="sldNum" sz="quarter" idx="12"/>
          </p:nvPr>
        </p:nvSpPr>
        <p:spPr/>
        <p:txBody>
          <a:bodyPr/>
          <a:lstStyle/>
          <a:p>
            <a:fld id="{17F110E1-5233-4890-ACE1-38EAD7B982F7}" type="slidenum">
              <a:rPr lang="en-US" smtClean="0"/>
              <a:pPr/>
              <a:t>2</a:t>
            </a:fld>
            <a:endParaRPr lang="en-US" dirty="0"/>
          </a:p>
        </p:txBody>
      </p:sp>
      <p:sp>
        <p:nvSpPr>
          <p:cNvPr id="4" name="Content Placeholder 3">
            <a:extLst>
              <a:ext uri="{FF2B5EF4-FFF2-40B4-BE49-F238E27FC236}">
                <a16:creationId xmlns:a16="http://schemas.microsoft.com/office/drawing/2014/main" id="{AC3A4CF5-47F4-4CAB-8586-1CB537CA88B7}"/>
              </a:ext>
            </a:extLst>
          </p:cNvPr>
          <p:cNvSpPr>
            <a:spLocks noGrp="1"/>
          </p:cNvSpPr>
          <p:nvPr>
            <p:ph sz="quarter" idx="13"/>
          </p:nvPr>
        </p:nvSpPr>
        <p:spPr>
          <a:xfrm>
            <a:off x="1088048" y="1101705"/>
            <a:ext cx="5669940" cy="590931"/>
          </a:xfrm>
        </p:spPr>
        <p:txBody>
          <a:bodyPr/>
          <a:lstStyle/>
          <a:p>
            <a:r>
              <a:rPr lang="en-US" dirty="0"/>
              <a:t>Focus on domestic savings to reduce our dependency on foreign capital!</a:t>
            </a:r>
          </a:p>
        </p:txBody>
      </p:sp>
      <p:sp>
        <p:nvSpPr>
          <p:cNvPr id="3" name="Rectangle 2">
            <a:extLst>
              <a:ext uri="{FF2B5EF4-FFF2-40B4-BE49-F238E27FC236}">
                <a16:creationId xmlns:a16="http://schemas.microsoft.com/office/drawing/2014/main" id="{F9319B2D-A6B7-7414-9362-7C4FBE5720D8}"/>
              </a:ext>
            </a:extLst>
          </p:cNvPr>
          <p:cNvSpPr/>
          <p:nvPr/>
        </p:nvSpPr>
        <p:spPr>
          <a:xfrm>
            <a:off x="1092129" y="2016893"/>
            <a:ext cx="5665859" cy="40595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18288" rIns="0" bIns="18288" rtlCol="0" anchor="t">
            <a:spAutoFit/>
          </a:bodyPr>
          <a:lstStyle/>
          <a:p>
            <a:pPr algn="just">
              <a:lnSpc>
                <a:spcPct val="110000"/>
              </a:lnSpc>
              <a:spcBef>
                <a:spcPts val="400"/>
              </a:spcBef>
              <a:spcAft>
                <a:spcPts val="400"/>
              </a:spcAft>
            </a:pPr>
            <a:r>
              <a:rPr lang="en-US" sz="1100" spc="-10" dirty="0">
                <a:solidFill>
                  <a:schemeClr val="bg2">
                    <a:lumMod val="25000"/>
                  </a:schemeClr>
                </a:solidFill>
              </a:rPr>
              <a:t>The reduction in savings from earlier levels can be attributed to growth in income levels of India’s youth which is being used towards consumption, impulsive buying propelled by online discounts, and a growing culture of living life in the present. It would be important for the country to culturally connect its youth to their roots even as they grow economically. A strong emphasis on savings must be promoted to develop a community that practices simple living, avoids excessive materialism, and values self-sufficiency.</a:t>
            </a:r>
          </a:p>
          <a:p>
            <a:pPr algn="just">
              <a:lnSpc>
                <a:spcPct val="110000"/>
              </a:lnSpc>
              <a:spcBef>
                <a:spcPts val="400"/>
              </a:spcBef>
              <a:spcAft>
                <a:spcPts val="400"/>
              </a:spcAft>
            </a:pPr>
            <a:r>
              <a:rPr lang="en-US" sz="1100" spc="-10" dirty="0">
                <a:solidFill>
                  <a:schemeClr val="bg2">
                    <a:lumMod val="25000"/>
                  </a:schemeClr>
                </a:solidFill>
              </a:rPr>
              <a:t>Access to low-cost savings accounts profoundly affects the amounts households save, invest, and consume. Underscoring the importance of savings for poor households, the </a:t>
            </a:r>
            <a:r>
              <a:rPr lang="en-US" sz="1100" spc="-10" dirty="0" err="1">
                <a:solidFill>
                  <a:schemeClr val="bg2">
                    <a:lumMod val="25000"/>
                  </a:schemeClr>
                </a:solidFill>
              </a:rPr>
              <a:t>Jandhan</a:t>
            </a:r>
            <a:r>
              <a:rPr lang="en-US" sz="1100" spc="-10" dirty="0">
                <a:solidFill>
                  <a:schemeClr val="bg2">
                    <a:lumMod val="25000"/>
                  </a:schemeClr>
                </a:solidFill>
              </a:rPr>
              <a:t> Yojana helped cover a significant part of the adult Indian population and has channelized Rs. ~2 lac crore into the mainstream. As a next step, products that address the specific needs and constraints of households can make financial access more powerful in mobilizing savings. Therefore, my second suggestion is to encourage people to save by introducing the right products. We need to better utilize the resources at EPFO, create sovereign wealth funds to manage nation’s resources and channelize more savings in capital markets.</a:t>
            </a:r>
          </a:p>
          <a:p>
            <a:pPr algn="just">
              <a:lnSpc>
                <a:spcPct val="110000"/>
              </a:lnSpc>
              <a:spcBef>
                <a:spcPts val="400"/>
              </a:spcBef>
              <a:spcAft>
                <a:spcPts val="400"/>
              </a:spcAft>
            </a:pPr>
            <a:r>
              <a:rPr lang="en-US" sz="1100" spc="-10" dirty="0">
                <a:solidFill>
                  <a:schemeClr val="bg2">
                    <a:lumMod val="25000"/>
                  </a:schemeClr>
                </a:solidFill>
              </a:rPr>
              <a:t>In conclusion, going back to our earlier enhanced domestic saving to GDP ratio of 35% on a much larger economy size of USD 3.5 trillion could provide a very good cushion against an uncertain foreign flow.</a:t>
            </a:r>
          </a:p>
          <a:p>
            <a:pPr>
              <a:lnSpc>
                <a:spcPct val="110000"/>
              </a:lnSpc>
              <a:spcBef>
                <a:spcPts val="400"/>
              </a:spcBef>
              <a:spcAft>
                <a:spcPts val="400"/>
              </a:spcAft>
            </a:pPr>
            <a:r>
              <a:rPr lang="en-US" sz="1100" spc="-10" dirty="0">
                <a:solidFill>
                  <a:schemeClr val="bg2">
                    <a:lumMod val="25000"/>
                  </a:schemeClr>
                </a:solidFill>
              </a:rPr>
              <a:t>Sunil Sanghai</a:t>
            </a:r>
            <a:br>
              <a:rPr lang="en-US" sz="1100" spc="-10" dirty="0">
                <a:solidFill>
                  <a:schemeClr val="bg2">
                    <a:lumMod val="25000"/>
                  </a:schemeClr>
                </a:solidFill>
              </a:rPr>
            </a:br>
            <a:r>
              <a:rPr lang="en-US" sz="1100" spc="-10" dirty="0">
                <a:solidFill>
                  <a:schemeClr val="bg2">
                    <a:lumMod val="25000"/>
                  </a:schemeClr>
                </a:solidFill>
              </a:rPr>
              <a:t>Founder &amp; CEO</a:t>
            </a:r>
            <a:br>
              <a:rPr lang="en-US" sz="1100" spc="-10" dirty="0">
                <a:solidFill>
                  <a:schemeClr val="bg2">
                    <a:lumMod val="25000"/>
                  </a:schemeClr>
                </a:solidFill>
              </a:rPr>
            </a:br>
            <a:r>
              <a:rPr lang="en-US" sz="1100" spc="-10" dirty="0" err="1">
                <a:solidFill>
                  <a:schemeClr val="bg2">
                    <a:lumMod val="25000"/>
                  </a:schemeClr>
                </a:solidFill>
              </a:rPr>
              <a:t>NovaaOne</a:t>
            </a:r>
            <a:r>
              <a:rPr lang="en-US" sz="1100" spc="-10" dirty="0">
                <a:solidFill>
                  <a:schemeClr val="bg2">
                    <a:lumMod val="25000"/>
                  </a:schemeClr>
                </a:solidFill>
              </a:rPr>
              <a:t> Capital Pvt. Ltd</a:t>
            </a:r>
          </a:p>
        </p:txBody>
      </p:sp>
    </p:spTree>
    <p:extLst>
      <p:ext uri="{BB962C8B-B14F-4D97-AF65-F5344CB8AC3E}">
        <p14:creationId xmlns:p14="http://schemas.microsoft.com/office/powerpoint/2010/main" val="1813405013"/>
      </p:ext>
    </p:extLst>
  </p:cSld>
  <p:clrMapOvr>
    <a:masterClrMapping/>
  </p:clrMapOvr>
</p:sld>
</file>

<file path=ppt/theme/theme1.xml><?xml version="1.0" encoding="utf-8"?>
<a:theme xmlns:a="http://schemas.openxmlformats.org/drawingml/2006/main" name="Office Theme">
  <a:themeElements>
    <a:clrScheme name="ND Template">
      <a:dk1>
        <a:srgbClr val="3B3838"/>
      </a:dk1>
      <a:lt1>
        <a:sysClr val="window" lastClr="FFFFFF"/>
      </a:lt1>
      <a:dk2>
        <a:srgbClr val="3B3838"/>
      </a:dk2>
      <a:lt2>
        <a:srgbClr val="E7E6E6"/>
      </a:lt2>
      <a:accent1>
        <a:srgbClr val="4D4D4D"/>
      </a:accent1>
      <a:accent2>
        <a:srgbClr val="B7D2EF"/>
      </a:accent2>
      <a:accent3>
        <a:srgbClr val="AF3724"/>
      </a:accent3>
      <a:accent4>
        <a:srgbClr val="999999"/>
      </a:accent4>
      <a:accent5>
        <a:srgbClr val="619CDC"/>
      </a:accent5>
      <a:accent6>
        <a:srgbClr val="F8CFC8"/>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10660</TotalTime>
  <Words>872</Words>
  <Application>Microsoft Office PowerPoint</Application>
  <PresentationFormat>A4 Paper (210x297 mm)</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Our Views</vt:lpstr>
      <vt:lpstr>Our Views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Vishal Naik</dc:creator>
  <cp:lastModifiedBy>Vishal Naik</cp:lastModifiedBy>
  <cp:revision>1910</cp:revision>
  <cp:lastPrinted>2017-11-27T09:15:58Z</cp:lastPrinted>
  <dcterms:created xsi:type="dcterms:W3CDTF">2017-11-23T10:10:26Z</dcterms:created>
  <dcterms:modified xsi:type="dcterms:W3CDTF">2023-06-10T09:38:22Z</dcterms:modified>
</cp:coreProperties>
</file>